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66" r:id="rId12"/>
    <p:sldId id="274" r:id="rId13"/>
    <p:sldId id="273" r:id="rId14"/>
    <p:sldId id="267" r:id="rId15"/>
    <p:sldId id="268" r:id="rId16"/>
    <p:sldId id="269" r:id="rId17"/>
    <p:sldId id="270" r:id="rId18"/>
    <p:sldId id="271" r:id="rId19"/>
  </p:sldIdLst>
  <p:sldSz cx="9144000" cy="5143500" type="screen16x9"/>
  <p:notesSz cx="6858000" cy="9144000"/>
  <p:embeddedFontLst>
    <p:embeddedFont>
      <p:font typeface="Comfortaa" pitchFamily="2" charset="0"/>
      <p:regular r:id="rId21"/>
      <p:bold r:id="rId22"/>
    </p:embeddedFont>
    <p:embeddedFont>
      <p:font typeface="Sofia Pro" panose="020B0000000000000000" pitchFamily="34" charset="0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66"/>
  </p:normalViewPr>
  <p:slideViewPr>
    <p:cSldViewPr snapToGrid="0">
      <p:cViewPr varScale="1">
        <p:scale>
          <a:sx n="136" d="100"/>
          <a:sy n="136" d="100"/>
        </p:scale>
        <p:origin x="115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4ed53021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4ed53021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359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4ee186ed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4ee186ed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4ed53021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4ed53021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818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4ed53021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4ed53021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350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4ee186ed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4ee186ed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4dcf11ac5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4dcf11ac5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4dcf11ac5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4dcf11ac5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4dcf11ac5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4dcf11ac5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4dcf11ac5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4dcf11ac5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4ed53021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4ed53021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4dcf11ac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4dcf11ac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4ee186ed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4ee186ed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4dcf11ac5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4dcf11ac5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4dcf11ac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4dcf11ac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4ee186ed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4ee186ed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4ee186ed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4ee186edc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4ed53021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4ed53021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 i="0">
                <a:solidFill>
                  <a:schemeClr val="accent5"/>
                </a:solidFill>
                <a:latin typeface="Sofia Pro Semi" panose="020B0000000000000000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>
                <a:solidFill>
                  <a:schemeClr val="accent5"/>
                </a:solidFill>
                <a:latin typeface="Sofia Pro" panose="020B0000000000000000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 ?><Relationships xmlns="http://schemas.openxmlformats.org/package/2006/relationships"><Relationship Id="rId3" Target="../media/image17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3.xml" Type="http://schemas.openxmlformats.org/officeDocument/2006/relationships/slideLayout"/><Relationship Id="rId4" Target="../media/image18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3.xml" Type="http://schemas.openxmlformats.org/officeDocument/2006/relationships/slideLayout"/><Relationship Id="rId6" Target="../media/image13.png" Type="http://schemas.openxmlformats.org/officeDocument/2006/relationships/image"/><Relationship Id="rId5" Target="../media/image24.pn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swapcard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mailto:support@swapcard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3.xml" Type="http://schemas.openxmlformats.org/officeDocument/2006/relationships/slideLayout"/><Relationship Id="rId4" Target="../media/image10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199810" y="284725"/>
            <a:ext cx="67431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243750" rIns="243750" bIns="243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fr" sz="6400" b="1" dirty="0">
                <a:solidFill>
                  <a:schemeClr val="accent5"/>
                </a:solidFill>
                <a:latin typeface="Sofia Pro Semi" panose="020B0000000000000000" pitchFamily="34" charset="0"/>
              </a:rPr>
              <a:t>HOW TO</a:t>
            </a:r>
            <a:br>
              <a:rPr lang="fr" sz="6400" b="1" dirty="0">
                <a:solidFill>
                  <a:schemeClr val="accent5"/>
                </a:solidFill>
                <a:latin typeface="Sofia Pro Semi" panose="020B0000000000000000" pitchFamily="34" charset="0"/>
              </a:rPr>
            </a:br>
            <a:r>
              <a:rPr lang="fr" sz="6400" b="1" dirty="0">
                <a:solidFill>
                  <a:schemeClr val="accent5"/>
                </a:solidFill>
                <a:latin typeface="Sofia Pro Semi" panose="020B0000000000000000" pitchFamily="34" charset="0"/>
              </a:rPr>
              <a:t>GUIDE</a:t>
            </a:r>
            <a:endParaRPr b="1" dirty="0">
              <a:solidFill>
                <a:schemeClr val="accent5"/>
              </a:solidFill>
              <a:latin typeface="Sofia Pro Semi" panose="020B0000000000000000" pitchFamily="34" charset="0"/>
            </a:endParaRPr>
          </a:p>
        </p:txBody>
      </p:sp>
      <p:pic>
        <p:nvPicPr>
          <p:cNvPr id="55" name="Google Shape;55;p13" descr="Google Shape;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6002" y="2667375"/>
            <a:ext cx="4790701" cy="161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How to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follow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 live streaming session ?</a:t>
            </a:r>
            <a:endParaRPr dirty="0">
              <a:solidFill>
                <a:srgbClr val="123455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269325" y="1226700"/>
            <a:ext cx="34101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Less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than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24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hours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before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: a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countdown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will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added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the session page 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269325" y="2501425"/>
            <a:ext cx="3476100" cy="2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As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soon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as the session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begins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,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video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will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displayed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at the top of the session page and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will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start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automatically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05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(</a:t>
            </a:r>
            <a:r>
              <a:rPr lang="fr" sz="105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except</a:t>
            </a:r>
            <a:r>
              <a:rPr lang="fr" sz="105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on Safari for </a:t>
            </a:r>
            <a:r>
              <a:rPr lang="fr" sz="105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which</a:t>
            </a:r>
            <a:r>
              <a:rPr lang="fr" sz="105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05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05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05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will</a:t>
            </a:r>
            <a:r>
              <a:rPr lang="fr" sz="105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have to click on "Play"). </a:t>
            </a:r>
            <a:endParaRPr sz="105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will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then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able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watch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video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, in 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full </a:t>
            </a:r>
            <a:r>
              <a:rPr lang="fr" sz="1200" b="1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screen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mode if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wish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, or continue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browse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app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while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watching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the session.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pic>
        <p:nvPicPr>
          <p:cNvPr id="161" name="Google Shape;16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00" y="1958567"/>
            <a:ext cx="3516801" cy="2288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22"/>
          <p:cNvGrpSpPr/>
          <p:nvPr/>
        </p:nvGrpSpPr>
        <p:grpSpPr>
          <a:xfrm>
            <a:off x="3821600" y="1073150"/>
            <a:ext cx="5136374" cy="3831799"/>
            <a:chOff x="3821600" y="1073150"/>
            <a:chExt cx="5136374" cy="3831799"/>
          </a:xfrm>
        </p:grpSpPr>
        <p:pic>
          <p:nvPicPr>
            <p:cNvPr id="163" name="Google Shape;163;p22"/>
            <p:cNvPicPr preferRelativeResize="0"/>
            <p:nvPr/>
          </p:nvPicPr>
          <p:blipFill rotWithShape="1">
            <a:blip r:embed="rId4">
              <a:alphaModFix/>
            </a:blip>
            <a:srcRect b="43873"/>
            <a:stretch/>
          </p:blipFill>
          <p:spPr>
            <a:xfrm>
              <a:off x="3821600" y="1073150"/>
              <a:ext cx="5136372" cy="3831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2"/>
            <p:cNvPicPr preferRelativeResize="0"/>
            <p:nvPr/>
          </p:nvPicPr>
          <p:blipFill rotWithShape="1">
            <a:blip r:embed="rId5">
              <a:alphaModFix/>
            </a:blip>
            <a:srcRect r="1029" b="94213"/>
            <a:stretch/>
          </p:blipFill>
          <p:spPr>
            <a:xfrm>
              <a:off x="3821600" y="1073150"/>
              <a:ext cx="5136374" cy="1869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1030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How to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interact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during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 live session?</a:t>
            </a:r>
            <a:endParaRPr dirty="0">
              <a:solidFill>
                <a:srgbClr val="123455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17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Thanks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the 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live discussion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,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are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now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able to </a:t>
            </a:r>
            <a:r>
              <a:rPr lang="fr" sz="1200" b="1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speak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with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other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attendees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,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ask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questions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the speakers, and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answer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different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b="1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polls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they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will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create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 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React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on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other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people’s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messages or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delete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message by click on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three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dots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next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</a:t>
            </a:r>
            <a:b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</a:b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Questions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will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sorted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by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upvotes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grpSp>
        <p:nvGrpSpPr>
          <p:cNvPr id="172" name="Google Shape;172;p23"/>
          <p:cNvGrpSpPr/>
          <p:nvPr/>
        </p:nvGrpSpPr>
        <p:grpSpPr>
          <a:xfrm>
            <a:off x="4488650" y="1081775"/>
            <a:ext cx="4464000" cy="3786175"/>
            <a:chOff x="4488650" y="1081775"/>
            <a:chExt cx="4464000" cy="3786175"/>
          </a:xfrm>
        </p:grpSpPr>
        <p:pic>
          <p:nvPicPr>
            <p:cNvPr id="173" name="Google Shape;173;p23"/>
            <p:cNvPicPr preferRelativeResize="0"/>
            <p:nvPr/>
          </p:nvPicPr>
          <p:blipFill rotWithShape="1">
            <a:blip r:embed="rId3">
              <a:alphaModFix/>
            </a:blip>
            <a:srcRect l="5024" r="5729"/>
            <a:stretch/>
          </p:blipFill>
          <p:spPr>
            <a:xfrm>
              <a:off x="4488650" y="1081775"/>
              <a:ext cx="4464000" cy="3786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3"/>
            <p:cNvPicPr preferRelativeResize="0"/>
            <p:nvPr/>
          </p:nvPicPr>
          <p:blipFill rotWithShape="1">
            <a:blip r:embed="rId4">
              <a:alphaModFix/>
            </a:blip>
            <a:srcRect r="1029" b="94213"/>
            <a:stretch/>
          </p:blipFill>
          <p:spPr>
            <a:xfrm>
              <a:off x="4488650" y="1095900"/>
              <a:ext cx="4427047" cy="160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What’s the 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autoplay ?</a:t>
            </a:r>
            <a:endParaRPr dirty="0">
              <a:solidFill>
                <a:srgbClr val="123455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311700" y="1899225"/>
            <a:ext cx="2390403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The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autoplay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feature is automatically activated when you click on a “live” agenda button.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This features allows a seamless experience when watching sessions since it takes you from one session to another at the end of the first one.</a:t>
            </a:r>
            <a:endParaRPr lang="fr" sz="1200" dirty="0">
              <a:solidFill>
                <a:schemeClr val="accent5">
                  <a:lumMod val="75000"/>
                </a:schemeClr>
              </a:solidFill>
              <a:highlight>
                <a:srgbClr val="FFFFFF"/>
              </a:highlight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1200" dirty="0">
              <a:solidFill>
                <a:schemeClr val="accent5">
                  <a:lumMod val="75000"/>
                </a:schemeClr>
              </a:solidFill>
              <a:highlight>
                <a:srgbClr val="FFFFFF"/>
              </a:highlight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To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de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activate it, simply click on the « Autoplay » button on the upper left side of your screen.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1200" dirty="0">
              <a:solidFill>
                <a:schemeClr val="accent5">
                  <a:lumMod val="75000"/>
                </a:schemeClr>
              </a:solidFill>
              <a:highlight>
                <a:srgbClr val="FFFFFF"/>
              </a:highlight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pic>
        <p:nvPicPr>
          <p:cNvPr id="3" name="Image 2" descr="Une image contenant capture d’écran, moniteur, ordinateur, téléphone&#10;&#10;Description générée automatiquement">
            <a:extLst>
              <a:ext uri="{FF2B5EF4-FFF2-40B4-BE49-F238E27FC236}">
                <a16:creationId xmlns:a16="http://schemas.microsoft.com/office/drawing/2014/main" id="{76515909-926F-F84F-B1ED-6880E4EF0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213"/>
          <a:stretch/>
        </p:blipFill>
        <p:spPr>
          <a:xfrm>
            <a:off x="3034318" y="1234058"/>
            <a:ext cx="5986840" cy="3298765"/>
          </a:xfrm>
          <a:prstGeom prst="rect">
            <a:avLst/>
          </a:prstGeom>
        </p:spPr>
      </p:pic>
      <p:sp>
        <p:nvSpPr>
          <p:cNvPr id="14" name="Google Shape;90;p16">
            <a:extLst>
              <a:ext uri="{FF2B5EF4-FFF2-40B4-BE49-F238E27FC236}">
                <a16:creationId xmlns:a16="http://schemas.microsoft.com/office/drawing/2014/main" id="{DAA710EB-BC54-F841-ADBE-2E74223A36EA}"/>
              </a:ext>
            </a:extLst>
          </p:cNvPr>
          <p:cNvSpPr/>
          <p:nvPr/>
        </p:nvSpPr>
        <p:spPr>
          <a:xfrm>
            <a:off x="3983516" y="1813851"/>
            <a:ext cx="930930" cy="220995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91;p16">
            <a:extLst>
              <a:ext uri="{FF2B5EF4-FFF2-40B4-BE49-F238E27FC236}">
                <a16:creationId xmlns:a16="http://schemas.microsoft.com/office/drawing/2014/main" id="{62146F33-D689-EF42-A006-985E739F2B91}"/>
              </a:ext>
            </a:extLst>
          </p:cNvPr>
          <p:cNvCxnSpPr>
            <a:cxnSpLocks/>
          </p:cNvCxnSpPr>
          <p:nvPr/>
        </p:nvCxnSpPr>
        <p:spPr>
          <a:xfrm flipV="1">
            <a:off x="2537717" y="2003461"/>
            <a:ext cx="1530849" cy="1457148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" name="Google Shape;231;p28">
            <a:extLst>
              <a:ext uri="{FF2B5EF4-FFF2-40B4-BE49-F238E27FC236}">
                <a16:creationId xmlns:a16="http://schemas.microsoft.com/office/drawing/2014/main" id="{9F230823-D17B-3949-984A-AB160AF2A7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66902" b="94576"/>
          <a:stretch/>
        </p:blipFill>
        <p:spPr>
          <a:xfrm>
            <a:off x="3154166" y="1270440"/>
            <a:ext cx="1760279" cy="220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77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How to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watch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replay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session ?</a:t>
            </a:r>
            <a:endParaRPr dirty="0">
              <a:solidFill>
                <a:srgbClr val="123455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366417" y="1028686"/>
            <a:ext cx="3476100" cy="3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The organizing team, if they decide so, can make the sessions available on the event for people to watch them on-demand.</a:t>
            </a:r>
            <a:endParaRPr lang="fr"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access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replay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, go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Event Home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where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button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«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 </a:t>
            </a:r>
            <a:r>
              <a:rPr lang="fr" sz="1200" b="1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Replay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 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»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should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displayed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will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then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able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find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all the sessions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available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If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there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no « 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Replay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 »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button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, go to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schedule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and look for session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with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this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icon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saying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replay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available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in the session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details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rgbClr val="FF0000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(</a:t>
            </a:r>
            <a:r>
              <a:rPr lang="fr-FR" sz="1200" dirty="0" err="1">
                <a:solidFill>
                  <a:srgbClr val="FF0000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this</a:t>
            </a:r>
            <a:r>
              <a:rPr lang="fr-FR" sz="1200" dirty="0">
                <a:solidFill>
                  <a:srgbClr val="FF0000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-FR" sz="1200" dirty="0" err="1">
                <a:solidFill>
                  <a:srgbClr val="FF0000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is</a:t>
            </a:r>
            <a:r>
              <a:rPr lang="fr-FR" sz="1200" dirty="0">
                <a:solidFill>
                  <a:srgbClr val="FF0000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 custom </a:t>
            </a:r>
            <a:r>
              <a:rPr lang="fr-FR" sz="1200" dirty="0" err="1">
                <a:solidFill>
                  <a:srgbClr val="FF0000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field</a:t>
            </a:r>
            <a:r>
              <a:rPr lang="fr-FR" sz="1200" dirty="0">
                <a:solidFill>
                  <a:srgbClr val="FF0000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)</a:t>
            </a:r>
            <a:endParaRPr sz="1200" dirty="0">
              <a:solidFill>
                <a:srgbClr val="FF0000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pic>
        <p:nvPicPr>
          <p:cNvPr id="10" name="Image 9" descr="Une image contenant capture d’écran, moniteur, rue, cité&#10;&#10;Description générée automatiquement">
            <a:extLst>
              <a:ext uri="{FF2B5EF4-FFF2-40B4-BE49-F238E27FC236}">
                <a16:creationId xmlns:a16="http://schemas.microsoft.com/office/drawing/2014/main" id="{63B9FC91-5718-884C-8F98-D11B6807F2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215"/>
          <a:stretch/>
        </p:blipFill>
        <p:spPr>
          <a:xfrm>
            <a:off x="4572000" y="1211921"/>
            <a:ext cx="4106318" cy="3257100"/>
          </a:xfrm>
          <a:prstGeom prst="rect">
            <a:avLst/>
          </a:prstGeom>
        </p:spPr>
      </p:pic>
      <p:sp>
        <p:nvSpPr>
          <p:cNvPr id="11" name="Google Shape;90;p16">
            <a:extLst>
              <a:ext uri="{FF2B5EF4-FFF2-40B4-BE49-F238E27FC236}">
                <a16:creationId xmlns:a16="http://schemas.microsoft.com/office/drawing/2014/main" id="{C8A2FA9D-1A56-4B4A-A3D5-F0393478785C}"/>
              </a:ext>
            </a:extLst>
          </p:cNvPr>
          <p:cNvSpPr/>
          <p:nvPr/>
        </p:nvSpPr>
        <p:spPr>
          <a:xfrm>
            <a:off x="7021267" y="3176331"/>
            <a:ext cx="1756316" cy="57270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91;p16">
            <a:extLst>
              <a:ext uri="{FF2B5EF4-FFF2-40B4-BE49-F238E27FC236}">
                <a16:creationId xmlns:a16="http://schemas.microsoft.com/office/drawing/2014/main" id="{E1E17F8A-DDD4-CD4A-9F59-AE042D3D9250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544584" y="2262145"/>
            <a:ext cx="3733890" cy="998056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CD51B8C-DCDC-9846-B5F9-111576C61C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81" t="79404" r="57841" b="6768"/>
          <a:stretch/>
        </p:blipFill>
        <p:spPr>
          <a:xfrm>
            <a:off x="311700" y="4079233"/>
            <a:ext cx="1897162" cy="7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2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Sofia Pro" panose="020B0000000000000000" pitchFamily="34" charset="0"/>
              </a:rPr>
              <a:t>AVAILABLE</a:t>
            </a:r>
            <a:r>
              <a:rPr lang="fr" dirty="0">
                <a:solidFill>
                  <a:srgbClr val="FFFFFF"/>
                </a:solidFill>
                <a:latin typeface="Sofia Pro" panose="020B0000000000000000" pitchFamily="34" charset="0"/>
              </a:rPr>
              <a:t> </a:t>
            </a:r>
            <a:r>
              <a:rPr lang="fr" b="1" dirty="0">
                <a:solidFill>
                  <a:srgbClr val="FFFFFF"/>
                </a:solidFill>
                <a:latin typeface="Sofia Pro" panose="020B0000000000000000" pitchFamily="34" charset="0"/>
              </a:rPr>
              <a:t>FEATURES</a:t>
            </a:r>
            <a:endParaRPr b="1" dirty="0">
              <a:solidFill>
                <a:srgbClr val="FFFFFF"/>
              </a:solidFill>
              <a:latin typeface="Sofia Pro" panose="020B0000000000000000" pitchFamily="34" charset="0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>
                <a:solidFill>
                  <a:srgbClr val="FFFFFF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NETWORKING FEATURES</a:t>
            </a:r>
            <a:endParaRPr sz="3000" dirty="0">
              <a:solidFill>
                <a:srgbClr val="FFFFFF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How to network ?</a:t>
            </a:r>
            <a:endParaRPr dirty="0">
              <a:solidFill>
                <a:srgbClr val="123455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pic>
        <p:nvPicPr>
          <p:cNvPr id="7" name="Image 6" descr="Une image contenant capture d’écran, moniteur&#10;&#10;Description générée automatiquement">
            <a:extLst>
              <a:ext uri="{FF2B5EF4-FFF2-40B4-BE49-F238E27FC236}">
                <a16:creationId xmlns:a16="http://schemas.microsoft.com/office/drawing/2014/main" id="{BF635579-48ED-CD49-BF6B-DBF68E232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79" t="18305" r="3590" b="6866"/>
          <a:stretch/>
        </p:blipFill>
        <p:spPr>
          <a:xfrm>
            <a:off x="412617" y="2481882"/>
            <a:ext cx="3803154" cy="2554388"/>
          </a:xfrm>
          <a:prstGeom prst="rect">
            <a:avLst/>
          </a:prstGeom>
        </p:spPr>
      </p:pic>
      <p:pic>
        <p:nvPicPr>
          <p:cNvPr id="5" name="Image 4" descr="Une image contenant capture d’écran, ordinateur&#10;&#10;Description générée automatiquement">
            <a:extLst>
              <a:ext uri="{FF2B5EF4-FFF2-40B4-BE49-F238E27FC236}">
                <a16:creationId xmlns:a16="http://schemas.microsoft.com/office/drawing/2014/main" id="{02B03868-4AFA-6D44-8D27-FA8029C90A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7" t="11111" r="15917" b="8213"/>
          <a:stretch/>
        </p:blipFill>
        <p:spPr>
          <a:xfrm>
            <a:off x="5025162" y="719725"/>
            <a:ext cx="3888176" cy="2465264"/>
          </a:xfrm>
          <a:prstGeom prst="rect">
            <a:avLst/>
          </a:prstGeom>
        </p:spPr>
      </p:pic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259412" y="941525"/>
            <a:ext cx="47529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In the home page of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event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,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can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access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the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Speakers 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and </a:t>
            </a:r>
            <a:r>
              <a:rPr lang="fr" sz="12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Attendees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lists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</a:t>
            </a:r>
            <a:endParaRPr sz="1200" dirty="0">
              <a:solidFill>
                <a:schemeClr val="accent5">
                  <a:lumMod val="75000"/>
                </a:schemeClr>
              </a:solidFill>
              <a:highlight>
                <a:srgbClr val="FFFFFF"/>
              </a:highlight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Thanks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this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,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can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identify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people of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interest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 Do not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hesitate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contact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them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through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the application to network and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schedule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‘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face-to-face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’ meetings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wit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ea typeface="Comfortaa"/>
                <a:cs typeface="Comfortaa"/>
                <a:sym typeface="Comfortaa"/>
              </a:rPr>
              <a:t>h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ea typeface="Comfortaa"/>
                <a:cs typeface="Comfortaa"/>
                <a:sym typeface="Comfortaa"/>
              </a:rPr>
              <a:t>video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ea typeface="Comfortaa"/>
                <a:cs typeface="Comfortaa"/>
                <a:sym typeface="Comfortaa"/>
              </a:rPr>
              <a:t> calls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 </a:t>
            </a:r>
            <a:endParaRPr sz="1200" dirty="0">
              <a:solidFill>
                <a:schemeClr val="accent5">
                  <a:lumMod val="75000"/>
                </a:schemeClr>
              </a:solidFill>
              <a:highlight>
                <a:srgbClr val="FFFFFF"/>
              </a:highlight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highlight>
                <a:srgbClr val="FFFFFF"/>
              </a:highlight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r" rtl="0">
              <a:spcBef>
                <a:spcPts val="1200"/>
              </a:spcBef>
              <a:spcAft>
                <a:spcPts val="1600"/>
              </a:spcAft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4276948" y="3105300"/>
            <a:ext cx="4695600" cy="1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If you see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time 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slots appearing on people's profiles, it means that the organizer has allowed scheduling meetings on the event. </a:t>
            </a:r>
            <a:b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</a:b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Don't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loose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time and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ask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for meetings to the people of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choice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before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all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their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slots are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booked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 </a:t>
            </a:r>
            <a:b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</a:b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can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manage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availabilities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from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the "</a:t>
            </a:r>
            <a:r>
              <a:rPr lang="fr" sz="1200" b="1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My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Event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" section of the application.</a:t>
            </a:r>
            <a:endParaRPr sz="1200" dirty="0">
              <a:solidFill>
                <a:schemeClr val="accent5">
                  <a:lumMod val="75000"/>
                </a:schemeClr>
              </a:solidFill>
              <a:highlight>
                <a:srgbClr val="FFFFFF"/>
              </a:highlight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6115125" y="1886592"/>
            <a:ext cx="2287800" cy="1270077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moniteur&#10;&#10;Description générée automatiquement">
            <a:extLst>
              <a:ext uri="{FF2B5EF4-FFF2-40B4-BE49-F238E27FC236}">
                <a16:creationId xmlns:a16="http://schemas.microsoft.com/office/drawing/2014/main" id="{C86D415F-47ED-A74D-863E-F806A234E0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03" t="17978" r="4432"/>
          <a:stretch/>
        </p:blipFill>
        <p:spPr>
          <a:xfrm>
            <a:off x="184022" y="1095375"/>
            <a:ext cx="4208795" cy="3188628"/>
          </a:xfrm>
          <a:prstGeom prst="rect">
            <a:avLst/>
          </a:prstGeom>
        </p:spPr>
      </p:pic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How to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make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connection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request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?</a:t>
            </a:r>
            <a:endParaRPr dirty="0">
              <a:solidFill>
                <a:srgbClr val="123455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4531116" y="1352550"/>
            <a:ext cx="4448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send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connection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request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a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person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, go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someone’s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profile (via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list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of participants, speakers, or a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company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profile) and click on SEND CONNECTION REQUEST.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Tip :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encourage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write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 message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before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sending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connection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request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introduce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yourself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and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explain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reason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of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request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 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will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able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find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all the people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have been in contact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with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in the “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My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Visit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”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button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, in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My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Contacts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tab.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200" name="Google Shape;200;p26"/>
          <p:cNvSpPr/>
          <p:nvPr/>
        </p:nvSpPr>
        <p:spPr>
          <a:xfrm>
            <a:off x="3036225" y="1948825"/>
            <a:ext cx="1059000" cy="30360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1" name="Google Shape;201;p26"/>
          <p:cNvCxnSpPr>
            <a:stCxn id="200" idx="6"/>
          </p:cNvCxnSpPr>
          <p:nvPr/>
        </p:nvCxnSpPr>
        <p:spPr>
          <a:xfrm rot="10800000" flipH="1">
            <a:off x="4095225" y="2076025"/>
            <a:ext cx="430800" cy="246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moniteur&#10;&#10;Description générée automatiquement">
            <a:extLst>
              <a:ext uri="{FF2B5EF4-FFF2-40B4-BE49-F238E27FC236}">
                <a16:creationId xmlns:a16="http://schemas.microsoft.com/office/drawing/2014/main" id="{C131126B-13CE-2F4A-9D3F-8A7A75AF26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03" t="17978" r="27643" b="6145"/>
          <a:stretch/>
        </p:blipFill>
        <p:spPr>
          <a:xfrm>
            <a:off x="5913262" y="280082"/>
            <a:ext cx="3107896" cy="3315502"/>
          </a:xfrm>
          <a:prstGeom prst="rect">
            <a:avLst/>
          </a:prstGeom>
        </p:spPr>
      </p:pic>
      <p:sp>
        <p:nvSpPr>
          <p:cNvPr id="207" name="Google Shape;20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How to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request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 meeting ?</a:t>
            </a:r>
            <a:endParaRPr dirty="0">
              <a:solidFill>
                <a:srgbClr val="123455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208" name="Google Shape;20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69900" cy="21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 err="1">
                <a:solidFill>
                  <a:schemeClr val="accent2"/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Step</a:t>
            </a:r>
            <a:r>
              <a:rPr lang="fr" sz="1200" b="1" dirty="0">
                <a:solidFill>
                  <a:schemeClr val="accent2"/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1 : 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Go to a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person's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profile - by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going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list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of participants, speakers, or a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sponsor’s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profile. </a:t>
            </a:r>
            <a:endParaRPr sz="1200" dirty="0">
              <a:solidFill>
                <a:schemeClr val="accent5">
                  <a:lumMod val="75000"/>
                </a:schemeClr>
              </a:solidFill>
              <a:highlight>
                <a:srgbClr val="FFFFFF"/>
              </a:highlight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200" b="1" dirty="0" err="1">
                <a:solidFill>
                  <a:schemeClr val="accent2"/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Step</a:t>
            </a:r>
            <a:r>
              <a:rPr lang="fr" sz="1200" b="1" dirty="0">
                <a:solidFill>
                  <a:schemeClr val="accent2"/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2 : </a:t>
            </a:r>
            <a:r>
              <a:rPr lang="fr" sz="1200" dirty="0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Click on one of the </a:t>
            </a:r>
            <a:r>
              <a:rPr lang="fr" sz="1200" dirty="0" err="1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suggested</a:t>
            </a:r>
            <a:r>
              <a:rPr lang="fr" sz="1200" dirty="0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meeting slots. If </a:t>
            </a:r>
            <a:r>
              <a:rPr lang="fr" sz="1200" dirty="0" err="1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want</a:t>
            </a:r>
            <a:r>
              <a:rPr lang="fr" sz="1200" dirty="0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</a:t>
            </a:r>
            <a:r>
              <a:rPr lang="fr" sz="1200" dirty="0" err="1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see</a:t>
            </a:r>
            <a:r>
              <a:rPr lang="fr" sz="1200" dirty="0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other</a:t>
            </a:r>
            <a:r>
              <a:rPr lang="fr" sz="1200" dirty="0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slots, click on « </a:t>
            </a:r>
            <a:r>
              <a:rPr lang="fr" sz="1200" dirty="0" err="1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see</a:t>
            </a:r>
            <a:r>
              <a:rPr lang="fr" sz="1200" dirty="0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more slots ».</a:t>
            </a:r>
            <a:endParaRPr sz="1200" dirty="0">
              <a:highlight>
                <a:srgbClr val="FFFFFF"/>
              </a:highlight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200" b="1" dirty="0" err="1">
                <a:solidFill>
                  <a:schemeClr val="accent2"/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Step</a:t>
            </a:r>
            <a:r>
              <a:rPr lang="fr" sz="1200" b="1" dirty="0">
                <a:solidFill>
                  <a:schemeClr val="accent2"/>
                </a:solidFill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3 : </a:t>
            </a:r>
            <a:r>
              <a:rPr lang="fr" sz="1200" dirty="0" err="1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After</a:t>
            </a:r>
            <a:r>
              <a:rPr lang="fr" sz="1200" dirty="0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selecting</a:t>
            </a:r>
            <a:r>
              <a:rPr lang="fr" sz="1200" dirty="0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 slot and </a:t>
            </a:r>
            <a:r>
              <a:rPr lang="fr" sz="1200" dirty="0"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the </a:t>
            </a:r>
            <a:r>
              <a:rPr lang="fr" sz="1200" dirty="0" err="1"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virtual</a:t>
            </a:r>
            <a:r>
              <a:rPr lang="fr" sz="1200" dirty="0"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location</a:t>
            </a:r>
            <a:r>
              <a:rPr lang="fr" sz="1200" dirty="0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, </a:t>
            </a:r>
            <a:r>
              <a:rPr lang="fr" sz="1200" dirty="0" err="1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write</a:t>
            </a:r>
            <a:r>
              <a:rPr lang="fr" sz="1200" dirty="0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 message to the </a:t>
            </a:r>
            <a:r>
              <a:rPr lang="fr" sz="1200" dirty="0" err="1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person</a:t>
            </a:r>
            <a:r>
              <a:rPr lang="fr" sz="1200" dirty="0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want</a:t>
            </a:r>
            <a:r>
              <a:rPr lang="fr" sz="1200" dirty="0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</a:t>
            </a:r>
            <a:r>
              <a:rPr lang="fr" sz="1200" dirty="0" err="1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meet</a:t>
            </a:r>
            <a:r>
              <a:rPr lang="fr" sz="1200" dirty="0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 Once </a:t>
            </a:r>
            <a:r>
              <a:rPr lang="fr" sz="1200" dirty="0" err="1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done</a:t>
            </a:r>
            <a:r>
              <a:rPr lang="fr" sz="1200" dirty="0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, click on « </a:t>
            </a:r>
            <a:r>
              <a:rPr lang="fr" sz="1200" dirty="0" err="1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send</a:t>
            </a:r>
            <a:r>
              <a:rPr lang="fr" sz="1200" dirty="0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meeting </a:t>
            </a:r>
            <a:r>
              <a:rPr lang="fr" sz="1200" dirty="0" err="1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request</a:t>
            </a:r>
            <a:r>
              <a:rPr lang="fr" sz="1200" dirty="0">
                <a:highlight>
                  <a:srgbClr val="FFFFFF"/>
                </a:highlight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 ».</a:t>
            </a:r>
            <a:endParaRPr sz="1200" dirty="0">
              <a:highlight>
                <a:srgbClr val="FFFFFF"/>
              </a:highlight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pic>
        <p:nvPicPr>
          <p:cNvPr id="210" name="Google Shape;210;p27"/>
          <p:cNvPicPr preferRelativeResize="0"/>
          <p:nvPr/>
        </p:nvPicPr>
        <p:blipFill rotWithShape="1">
          <a:blip r:embed="rId4">
            <a:alphaModFix/>
          </a:blip>
          <a:srcRect l="1815" t="86361" r="79258" b="6542"/>
          <a:stretch/>
        </p:blipFill>
        <p:spPr>
          <a:xfrm>
            <a:off x="6016580" y="3019547"/>
            <a:ext cx="770926" cy="1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/>
          <p:cNvPicPr preferRelativeResize="0"/>
          <p:nvPr/>
        </p:nvPicPr>
        <p:blipFill rotWithShape="1">
          <a:blip r:embed="rId5">
            <a:alphaModFix/>
          </a:blip>
          <a:srcRect l="2910" t="1749" r="1349" b="8548"/>
          <a:stretch/>
        </p:blipFill>
        <p:spPr>
          <a:xfrm>
            <a:off x="3079900" y="3275800"/>
            <a:ext cx="2699300" cy="1512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212" name="Google Shape;212;p27"/>
          <p:cNvPicPr preferRelativeResize="0"/>
          <p:nvPr/>
        </p:nvPicPr>
        <p:blipFill rotWithShape="1">
          <a:blip r:embed="rId6">
            <a:alphaModFix/>
          </a:blip>
          <a:srcRect l="29373" t="8650" r="29365" b="60617"/>
          <a:stretch/>
        </p:blipFill>
        <p:spPr>
          <a:xfrm>
            <a:off x="203350" y="3232675"/>
            <a:ext cx="2699302" cy="142965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/>
          <p:nvPr/>
        </p:nvSpPr>
        <p:spPr>
          <a:xfrm>
            <a:off x="5982606" y="2956125"/>
            <a:ext cx="804900" cy="21330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4" name="Google Shape;214;p27"/>
          <p:cNvCxnSpPr>
            <a:cxnSpLocks/>
            <a:stCxn id="213" idx="2"/>
          </p:cNvCxnSpPr>
          <p:nvPr/>
        </p:nvCxnSpPr>
        <p:spPr>
          <a:xfrm flipH="1" flipV="1">
            <a:off x="5630238" y="2168654"/>
            <a:ext cx="352368" cy="89412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" name="Google Shape;215;p27"/>
          <p:cNvSpPr/>
          <p:nvPr/>
        </p:nvSpPr>
        <p:spPr>
          <a:xfrm>
            <a:off x="3039000" y="4468175"/>
            <a:ext cx="1186200" cy="247200"/>
          </a:xfrm>
          <a:prstGeom prst="ellipse">
            <a:avLst/>
          </a:prstGeom>
          <a:noFill/>
          <a:ln w="9525" cap="flat" cmpd="sng">
            <a:solidFill>
              <a:srgbClr val="5B2D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6" name="Google Shape;216;p27"/>
          <p:cNvCxnSpPr/>
          <p:nvPr/>
        </p:nvCxnSpPr>
        <p:spPr>
          <a:xfrm rot="10800000">
            <a:off x="2259615" y="3029277"/>
            <a:ext cx="953100" cy="14751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Google Shape;217;p27"/>
          <p:cNvSpPr txBox="1"/>
          <p:nvPr/>
        </p:nvSpPr>
        <p:spPr>
          <a:xfrm>
            <a:off x="5910050" y="3860900"/>
            <a:ext cx="30270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>
                <a:solidFill>
                  <a:schemeClr val="accent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Note: </a:t>
            </a:r>
            <a:r>
              <a:rPr lang="fr" sz="1200" dirty="0">
                <a:solidFill>
                  <a:schemeClr val="accent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If </a:t>
            </a:r>
            <a:r>
              <a:rPr lang="fr" sz="1200" dirty="0" err="1">
                <a:solidFill>
                  <a:schemeClr val="accent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plan to do a </a:t>
            </a:r>
            <a:r>
              <a:rPr lang="fr" sz="1200" dirty="0" err="1">
                <a:solidFill>
                  <a:schemeClr val="accent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virtual</a:t>
            </a:r>
            <a:r>
              <a:rPr lang="fr" sz="1200" dirty="0">
                <a:solidFill>
                  <a:schemeClr val="accent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meeting, select Online Meeting </a:t>
            </a:r>
            <a:r>
              <a:rPr lang="fr" sz="1200" dirty="0" err="1">
                <a:solidFill>
                  <a:schemeClr val="accent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when</a:t>
            </a:r>
            <a:r>
              <a:rPr lang="fr" sz="1200" dirty="0">
                <a:solidFill>
                  <a:schemeClr val="accent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choosing</a:t>
            </a:r>
            <a:r>
              <a:rPr lang="fr" sz="1200" dirty="0">
                <a:solidFill>
                  <a:schemeClr val="accent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the location.</a:t>
            </a:r>
            <a:endParaRPr sz="1200" dirty="0">
              <a:solidFill>
                <a:schemeClr val="accent5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How to do a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virtual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meeting ?</a:t>
            </a:r>
            <a:endParaRPr dirty="0">
              <a:solidFill>
                <a:srgbClr val="123455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pic>
        <p:nvPicPr>
          <p:cNvPr id="224" name="Google Shape;2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3375" y="1131075"/>
            <a:ext cx="4666327" cy="33182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28"/>
          <p:cNvGrpSpPr/>
          <p:nvPr/>
        </p:nvGrpSpPr>
        <p:grpSpPr>
          <a:xfrm>
            <a:off x="311698" y="2946579"/>
            <a:ext cx="3157554" cy="2055726"/>
            <a:chOff x="152400" y="1170125"/>
            <a:chExt cx="3938573" cy="2564208"/>
          </a:xfrm>
        </p:grpSpPr>
        <p:pic>
          <p:nvPicPr>
            <p:cNvPr id="226" name="Google Shape;226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400" y="1170125"/>
              <a:ext cx="3938573" cy="25642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28"/>
            <p:cNvPicPr preferRelativeResize="0"/>
            <p:nvPr/>
          </p:nvPicPr>
          <p:blipFill rotWithShape="1">
            <a:blip r:embed="rId5">
              <a:alphaModFix/>
            </a:blip>
            <a:srcRect l="31964" t="16863" r="35969" b="51516"/>
            <a:stretch/>
          </p:blipFill>
          <p:spPr>
            <a:xfrm>
              <a:off x="1294200" y="1262075"/>
              <a:ext cx="1932400" cy="1214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8" name="Google Shape;228;p28"/>
          <p:cNvSpPr txBox="1"/>
          <p:nvPr/>
        </p:nvSpPr>
        <p:spPr>
          <a:xfrm>
            <a:off x="357175" y="1187450"/>
            <a:ext cx="40242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To do a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virtual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meeting,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must select the </a:t>
            </a:r>
            <a:r>
              <a:rPr lang="fr" sz="1200" b="1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virtual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location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when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requesting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 meeting. </a:t>
            </a:r>
            <a:b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</a:b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(</a:t>
            </a:r>
            <a:r>
              <a:rPr lang="fr" sz="1200" i="1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See</a:t>
            </a:r>
            <a:r>
              <a:rPr lang="fr" sz="1200" i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: How to </a:t>
            </a:r>
            <a:r>
              <a:rPr lang="fr" sz="1200" i="1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request</a:t>
            </a:r>
            <a:r>
              <a:rPr lang="fr" sz="1200" i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 meeting?)</a:t>
            </a:r>
            <a:endParaRPr sz="1200" i="1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 few minutes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before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the meeting, go to the profile of the participant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have a meeting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with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, and click on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colored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"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Meeting call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"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button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that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will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launch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video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call (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only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available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if the meeting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confirmed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). 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413075" y="4667325"/>
            <a:ext cx="886200" cy="2295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0" name="Google Shape;230;p28"/>
          <p:cNvCxnSpPr/>
          <p:nvPr/>
        </p:nvCxnSpPr>
        <p:spPr>
          <a:xfrm flipH="1">
            <a:off x="536550" y="2937375"/>
            <a:ext cx="522600" cy="1729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1" name="Google Shape;231;p28"/>
          <p:cNvPicPr preferRelativeResize="0"/>
          <p:nvPr/>
        </p:nvPicPr>
        <p:blipFill rotWithShape="1">
          <a:blip r:embed="rId6">
            <a:alphaModFix/>
          </a:blip>
          <a:srcRect r="66902" b="94576"/>
          <a:stretch/>
        </p:blipFill>
        <p:spPr>
          <a:xfrm>
            <a:off x="4496675" y="1156450"/>
            <a:ext cx="1509578" cy="1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Sofia Pro" panose="020B0000000000000000" pitchFamily="34" charset="0"/>
              </a:rPr>
              <a:t>ACCESS THE APP</a:t>
            </a:r>
            <a:endParaRPr b="1" dirty="0">
              <a:solidFill>
                <a:srgbClr val="FFFFFF"/>
              </a:solidFill>
              <a:latin typeface="Sofia Pro" panose="020B0000000000000000" pitchFamily="34" charset="0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>
                <a:solidFill>
                  <a:srgbClr val="FFFFFF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LOGIN</a:t>
            </a:r>
            <a:endParaRPr sz="3000" dirty="0">
              <a:solidFill>
                <a:srgbClr val="FFFFFF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2AEE9D4-AD94-B141-B053-F9EDB73729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624"/>
          <a:stretch/>
        </p:blipFill>
        <p:spPr>
          <a:xfrm>
            <a:off x="4827725" y="1250536"/>
            <a:ext cx="4047221" cy="3516923"/>
          </a:xfrm>
          <a:prstGeom prst="rect">
            <a:avLst/>
          </a:prstGeom>
        </p:spPr>
      </p:pic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How to login for the first time?</a:t>
            </a:r>
            <a:endParaRPr dirty="0">
              <a:solidFill>
                <a:srgbClr val="123455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1181050"/>
            <a:ext cx="4260300" cy="16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will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receive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an email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similar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this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one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with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button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redirecting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a login page.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account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automatically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pre-created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by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platform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after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ea typeface="Comfortaa"/>
                <a:cs typeface="Comfortaa"/>
                <a:sym typeface="Comfortaa"/>
              </a:rPr>
              <a:t>registered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 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window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will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then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suggest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create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password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for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account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550" y="2641575"/>
            <a:ext cx="4084451" cy="15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5797899" y="4227327"/>
            <a:ext cx="1999622" cy="43350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1" name="Google Shape;91;p16"/>
          <p:cNvCxnSpPr>
            <a:cxnSpLocks/>
            <a:stCxn id="88" idx="3"/>
            <a:endCxn id="90" idx="1"/>
          </p:cNvCxnSpPr>
          <p:nvPr/>
        </p:nvCxnSpPr>
        <p:spPr>
          <a:xfrm>
            <a:off x="4572000" y="2026750"/>
            <a:ext cx="1518737" cy="2264062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6"/>
          <p:cNvSpPr txBox="1"/>
          <p:nvPr/>
        </p:nvSpPr>
        <p:spPr>
          <a:xfrm>
            <a:off x="275375" y="4286025"/>
            <a:ext cx="47943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Note : 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If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don’t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see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this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email in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mailbox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,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please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check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spam.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How to login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when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I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already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have an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account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?</a:t>
            </a:r>
            <a:endParaRPr dirty="0">
              <a:solidFill>
                <a:srgbClr val="123455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11775" y="1131400"/>
            <a:ext cx="8520600" cy="16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Access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account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on </a:t>
            </a:r>
            <a:r>
              <a:rPr lang="fr-FR" sz="12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login.swapcard.com</a:t>
            </a:r>
            <a:br>
              <a:rPr lang="fr" sz="1200" dirty="0">
                <a:solidFill>
                  <a:schemeClr val="accent2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</a:b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Enter the email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used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register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event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and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password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you’ve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created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before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</a:t>
            </a:r>
            <a:b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</a:b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Then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, click enter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connect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000000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311700" y="4239785"/>
            <a:ext cx="85206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Note : I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f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have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forgotten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password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after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entering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email, click on </a:t>
            </a:r>
            <a:r>
              <a:rPr lang="fr" sz="1200" b="1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Send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me a </a:t>
            </a:r>
            <a:r>
              <a:rPr lang="fr" sz="1200" b="1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magic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b="1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link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You’ll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receive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in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mailbox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an email to reset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password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</a:t>
            </a:r>
            <a:b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</a:b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If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need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any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help,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please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contact </a:t>
            </a:r>
            <a:r>
              <a:rPr lang="fr" sz="1200" u="sng" dirty="0">
                <a:solidFill>
                  <a:schemeClr val="accent2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support@swapcard.com</a:t>
            </a:r>
            <a:endParaRPr sz="1200" dirty="0">
              <a:solidFill>
                <a:schemeClr val="accent2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60A5B5C-1045-2D43-9154-24FBE097EA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62"/>
          <a:stretch/>
        </p:blipFill>
        <p:spPr>
          <a:xfrm>
            <a:off x="1695318" y="2038744"/>
            <a:ext cx="5579687" cy="22937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Sofia Pro" panose="020B0000000000000000" pitchFamily="34" charset="0"/>
              </a:rPr>
              <a:t>AVAILABLE FEATURES</a:t>
            </a:r>
            <a:endParaRPr b="1" dirty="0">
              <a:solidFill>
                <a:srgbClr val="FFFFFF"/>
              </a:solidFill>
              <a:latin typeface="Sofia Pro" panose="020B0000000000000000" pitchFamily="34" charset="0"/>
            </a:endParaRPr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dirty="0">
                <a:solidFill>
                  <a:srgbClr val="FFFFFF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CONTENT FEATURES</a:t>
            </a:r>
            <a:endParaRPr sz="3000" dirty="0">
              <a:solidFill>
                <a:srgbClr val="FFFFFF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moniteur, rue, cité&#10;&#10;Description générée automatiquement">
            <a:extLst>
              <a:ext uri="{FF2B5EF4-FFF2-40B4-BE49-F238E27FC236}">
                <a16:creationId xmlns:a16="http://schemas.microsoft.com/office/drawing/2014/main" id="{7E558A13-260C-7C4B-9790-D44F3EE06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96" y="1084415"/>
            <a:ext cx="5565248" cy="3257100"/>
          </a:xfrm>
          <a:prstGeom prst="rect">
            <a:avLst/>
          </a:prstGeom>
        </p:spPr>
      </p:pic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How to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edit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my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profile ? (1/2)</a:t>
            </a:r>
            <a:endParaRPr dirty="0">
              <a:solidFill>
                <a:srgbClr val="123455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5726655" y="1216950"/>
            <a:ext cx="3241500" cy="2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There are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two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ways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for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access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profile :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omfortaa"/>
              <a:buChar char="●"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On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upper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-right corner of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screen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, click on </a:t>
            </a:r>
            <a:r>
              <a:rPr lang="fr" sz="1200" b="1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My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profile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</a:t>
            </a:r>
            <a:b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</a:b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omfortaa"/>
              <a:buChar char="●"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On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left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side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of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screen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next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photo, click on 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Edit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You’ll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redirected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profile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details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1225562" y="1803250"/>
            <a:ext cx="342300" cy="2496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4556800" y="1322400"/>
            <a:ext cx="767400" cy="24960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cxnSp>
        <p:nvCxnSpPr>
          <p:cNvPr id="118" name="Google Shape;118;p19"/>
          <p:cNvCxnSpPr>
            <a:cxnSpLocks/>
            <a:stCxn id="117" idx="5"/>
          </p:cNvCxnSpPr>
          <p:nvPr/>
        </p:nvCxnSpPr>
        <p:spPr>
          <a:xfrm>
            <a:off x="5211817" y="1535447"/>
            <a:ext cx="740349" cy="588917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9"/>
          <p:cNvCxnSpPr>
            <a:cxnSpLocks/>
          </p:cNvCxnSpPr>
          <p:nvPr/>
        </p:nvCxnSpPr>
        <p:spPr>
          <a:xfrm>
            <a:off x="1567862" y="1928050"/>
            <a:ext cx="4257938" cy="11052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D2EF53E-0965-7E42-B0BE-E52ED411E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14" y="1021787"/>
            <a:ext cx="3404678" cy="4041325"/>
          </a:xfrm>
          <a:prstGeom prst="rect">
            <a:avLst/>
          </a:prstGeom>
        </p:spPr>
      </p:pic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How to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edit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my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profile ? (2/2) </a:t>
            </a:r>
            <a:endParaRPr dirty="0">
              <a:solidFill>
                <a:srgbClr val="123455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4676650" y="1428600"/>
            <a:ext cx="4155650" cy="2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edit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the information on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profile,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simply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click on the 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Edit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or </a:t>
            </a:r>
            <a:r>
              <a:rPr lang="fr" sz="1200" b="1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Add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parts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depending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on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which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type of information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want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edit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</a:t>
            </a:r>
            <a:b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</a:b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Here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are the information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can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edit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on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profile :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omfortaa"/>
              <a:buChar char="●"/>
            </a:pP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Personal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information 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omfortaa"/>
              <a:buChar char="●"/>
            </a:pP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Skills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omfortaa"/>
              <a:buChar char="●"/>
            </a:pP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Biography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omfortaa"/>
              <a:buChar char="●"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Social Media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omfortaa"/>
              <a:buChar char="●"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Contact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details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omfortaa"/>
              <a:buChar char="●"/>
            </a:pP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Company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3315050" y="1384900"/>
            <a:ext cx="767400" cy="24960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" name="Google Shape;129;p20"/>
          <p:cNvCxnSpPr>
            <a:cxnSpLocks/>
            <a:stCxn id="128" idx="5"/>
            <a:endCxn id="127" idx="1"/>
          </p:cNvCxnSpPr>
          <p:nvPr/>
        </p:nvCxnSpPr>
        <p:spPr>
          <a:xfrm>
            <a:off x="3970067" y="1597947"/>
            <a:ext cx="706583" cy="1185453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20"/>
          <p:cNvSpPr/>
          <p:nvPr/>
        </p:nvSpPr>
        <p:spPr>
          <a:xfrm>
            <a:off x="3328358" y="2757075"/>
            <a:ext cx="767400" cy="24960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3321704" y="3212798"/>
            <a:ext cx="767400" cy="24960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3315050" y="3724201"/>
            <a:ext cx="767400" cy="24960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3315050" y="4259876"/>
            <a:ext cx="767400" cy="24960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4" name="Google Shape;134;p20"/>
          <p:cNvCxnSpPr>
            <a:cxnSpLocks/>
            <a:stCxn id="127" idx="1"/>
            <a:endCxn id="130" idx="7"/>
          </p:cNvCxnSpPr>
          <p:nvPr/>
        </p:nvCxnSpPr>
        <p:spPr>
          <a:xfrm flipH="1">
            <a:off x="3983375" y="2783400"/>
            <a:ext cx="693275" cy="10228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20"/>
          <p:cNvCxnSpPr>
            <a:cxnSpLocks/>
            <a:stCxn id="127" idx="1"/>
            <a:endCxn id="131" idx="6"/>
          </p:cNvCxnSpPr>
          <p:nvPr/>
        </p:nvCxnSpPr>
        <p:spPr>
          <a:xfrm flipH="1">
            <a:off x="4089104" y="2783400"/>
            <a:ext cx="587546" cy="554198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20"/>
          <p:cNvCxnSpPr>
            <a:cxnSpLocks/>
            <a:stCxn id="127" idx="1"/>
            <a:endCxn id="133" idx="6"/>
          </p:cNvCxnSpPr>
          <p:nvPr/>
        </p:nvCxnSpPr>
        <p:spPr>
          <a:xfrm flipH="1">
            <a:off x="4082450" y="2783400"/>
            <a:ext cx="594200" cy="1601276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20"/>
          <p:cNvCxnSpPr>
            <a:cxnSpLocks/>
            <a:stCxn id="127" idx="1"/>
            <a:endCxn id="132" idx="6"/>
          </p:cNvCxnSpPr>
          <p:nvPr/>
        </p:nvCxnSpPr>
        <p:spPr>
          <a:xfrm flipH="1">
            <a:off x="4082450" y="2783400"/>
            <a:ext cx="594200" cy="106560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moniteur, portable, ordinateur&#10;&#10;Description générée automatiquement">
            <a:extLst>
              <a:ext uri="{FF2B5EF4-FFF2-40B4-BE49-F238E27FC236}">
                <a16:creationId xmlns:a16="http://schemas.microsoft.com/office/drawing/2014/main" id="{28D19959-0A2B-BC45-8E6D-D3C79B599F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7" t="12489" r="4932"/>
          <a:stretch/>
        </p:blipFill>
        <p:spPr>
          <a:xfrm>
            <a:off x="4629375" y="2303138"/>
            <a:ext cx="4177200" cy="2521698"/>
          </a:xfrm>
          <a:prstGeom prst="rect">
            <a:avLst/>
          </a:prstGeom>
        </p:spPr>
      </p:pic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How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does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the program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work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?</a:t>
            </a:r>
            <a:endParaRPr dirty="0">
              <a:solidFill>
                <a:srgbClr val="123455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4539625" y="996500"/>
            <a:ext cx="4177200" cy="10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The program tab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gathers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all sessions of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event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 You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can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easily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register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sessions by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clicking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on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this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logo. 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Note : 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can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define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search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by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using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b="1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filters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located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on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left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side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of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screen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77125" y="3581950"/>
            <a:ext cx="4538700" cy="13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The tab of “</a:t>
            </a:r>
            <a:r>
              <a:rPr lang="fr" sz="1200" b="1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My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Event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”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allows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see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own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schedule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 You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can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find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there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the 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sessions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are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interested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in, the 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sponsors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and </a:t>
            </a:r>
            <a:r>
              <a:rPr lang="fr" sz="1200" b="1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partners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bookmarked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, as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well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as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confirmed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meetings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 </a:t>
            </a:r>
            <a:b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</a:b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can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export </a:t>
            </a:r>
            <a:r>
              <a:rPr lang="fr" sz="1200" b="1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program 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by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clicking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on «  Export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my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calendar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 » or « 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Download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PDF ».</a:t>
            </a:r>
            <a:endParaRPr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4">
            <a:alphaModFix/>
          </a:blip>
          <a:srcRect t="7373"/>
          <a:stretch/>
        </p:blipFill>
        <p:spPr>
          <a:xfrm>
            <a:off x="235500" y="1017725"/>
            <a:ext cx="4229103" cy="2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/>
          <p:nvPr/>
        </p:nvSpPr>
        <p:spPr>
          <a:xfrm>
            <a:off x="3156275" y="2118300"/>
            <a:ext cx="127200" cy="13410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" name="Google Shape;149;p21"/>
          <p:cNvCxnSpPr>
            <a:cxnSpLocks/>
            <a:stCxn id="148" idx="7"/>
            <a:endCxn id="144" idx="1"/>
          </p:cNvCxnSpPr>
          <p:nvPr/>
        </p:nvCxnSpPr>
        <p:spPr>
          <a:xfrm flipV="1">
            <a:off x="3264847" y="1539200"/>
            <a:ext cx="1274778" cy="598738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21"/>
          <p:cNvSpPr/>
          <p:nvPr/>
        </p:nvSpPr>
        <p:spPr>
          <a:xfrm>
            <a:off x="4667325" y="3639500"/>
            <a:ext cx="1044900" cy="8616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1" name="Google Shape;151;p21"/>
          <p:cNvCxnSpPr/>
          <p:nvPr/>
        </p:nvCxnSpPr>
        <p:spPr>
          <a:xfrm flipH="1">
            <a:off x="4533125" y="4508000"/>
            <a:ext cx="353100" cy="2967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21"/>
          <p:cNvSpPr/>
          <p:nvPr/>
        </p:nvSpPr>
        <p:spPr>
          <a:xfrm>
            <a:off x="221950" y="2071425"/>
            <a:ext cx="1044900" cy="11466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How to </a:t>
            </a:r>
            <a:r>
              <a:rPr lang="fr" dirty="0" err="1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access</a:t>
            </a:r>
            <a:r>
              <a:rPr lang="fr" dirty="0">
                <a:solidFill>
                  <a:srgbClr val="123455"/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 live streaming session ?</a:t>
            </a:r>
            <a:endParaRPr dirty="0">
              <a:solidFill>
                <a:srgbClr val="123455"/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0" name="Google Shape;160;p22">
            <a:extLst>
              <a:ext uri="{FF2B5EF4-FFF2-40B4-BE49-F238E27FC236}">
                <a16:creationId xmlns:a16="http://schemas.microsoft.com/office/drawing/2014/main" id="{E601F7FC-06EA-F04D-9971-79DC8A914894}"/>
              </a:ext>
            </a:extLst>
          </p:cNvPr>
          <p:cNvSpPr txBox="1"/>
          <p:nvPr/>
        </p:nvSpPr>
        <p:spPr>
          <a:xfrm>
            <a:off x="311699" y="1119882"/>
            <a:ext cx="4049479" cy="333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There are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two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ways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access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a live streaming session.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From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Event Home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, click on the «</a:t>
            </a:r>
            <a:r>
              <a:rPr lang="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 Live session 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»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button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which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should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be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displayed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will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get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redirected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current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session, or the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following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one if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nothing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is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happening at </a:t>
            </a:r>
            <a:r>
              <a:rPr lang="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that</a:t>
            </a:r>
            <a:r>
              <a:rPr lang="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time.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From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-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your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Event </a:t>
            </a:r>
            <a:r>
              <a:rPr lang="fr-FR" sz="1200" b="1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schedule</a:t>
            </a:r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or </a:t>
            </a:r>
            <a:r>
              <a:rPr lang="fr-FR" sz="1200" b="1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My</a:t>
            </a:r>
            <a:r>
              <a:rPr lang="fr-FR" sz="1200" b="1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Event 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tab, click on the </a:t>
            </a:r>
            <a:r>
              <a:rPr lang="fr-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current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session </a:t>
            </a:r>
            <a:r>
              <a:rPr lang="fr-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-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want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to </a:t>
            </a:r>
            <a:r>
              <a:rPr lang="fr-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follow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. You are </a:t>
            </a:r>
            <a:r>
              <a:rPr lang="fr-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now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on the session page </a:t>
            </a:r>
            <a:r>
              <a:rPr lang="fr-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where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the live session </a:t>
            </a:r>
            <a:r>
              <a:rPr lang="fr-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is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fr-FR" sz="1200" dirty="0" err="1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taking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Sofia Pro" panose="020B0000000000000000" pitchFamily="34" charset="0"/>
                <a:ea typeface="Comfortaa"/>
                <a:cs typeface="Comfortaa"/>
                <a:sym typeface="Comfortaa"/>
              </a:rPr>
              <a:t> place.</a:t>
            </a: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5">
                  <a:lumMod val="75000"/>
                </a:schemeClr>
              </a:solidFill>
              <a:latin typeface="Sofia Pro" panose="020B0000000000000000" pitchFamily="34" charset="0"/>
              <a:ea typeface="Comfortaa"/>
              <a:cs typeface="Comfortaa"/>
              <a:sym typeface="Comfortaa"/>
            </a:endParaRPr>
          </a:p>
        </p:txBody>
      </p:sp>
      <p:pic>
        <p:nvPicPr>
          <p:cNvPr id="7" name="Image 6" descr="Une image contenant capture d’écran, moniteur, téléphone, rue&#10;&#10;Description générée automatiquement">
            <a:extLst>
              <a:ext uri="{FF2B5EF4-FFF2-40B4-BE49-F238E27FC236}">
                <a16:creationId xmlns:a16="http://schemas.microsoft.com/office/drawing/2014/main" id="{694633C8-E0B2-8740-BC10-0C757BB978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"/>
          <a:stretch/>
        </p:blipFill>
        <p:spPr>
          <a:xfrm>
            <a:off x="4448705" y="1038794"/>
            <a:ext cx="4530681" cy="3653323"/>
          </a:xfrm>
          <a:prstGeom prst="rect">
            <a:avLst/>
          </a:prstGeom>
        </p:spPr>
      </p:pic>
      <p:sp>
        <p:nvSpPr>
          <p:cNvPr id="19" name="Google Shape;90;p16">
            <a:extLst>
              <a:ext uri="{FF2B5EF4-FFF2-40B4-BE49-F238E27FC236}">
                <a16:creationId xmlns:a16="http://schemas.microsoft.com/office/drawing/2014/main" id="{3E7ECF0E-6212-ED47-B5E7-FA38558B3297}"/>
              </a:ext>
            </a:extLst>
          </p:cNvPr>
          <p:cNvSpPr/>
          <p:nvPr/>
        </p:nvSpPr>
        <p:spPr>
          <a:xfrm>
            <a:off x="5860288" y="3818356"/>
            <a:ext cx="1756316" cy="57270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" name="Google Shape;91;p16">
            <a:extLst>
              <a:ext uri="{FF2B5EF4-FFF2-40B4-BE49-F238E27FC236}">
                <a16:creationId xmlns:a16="http://schemas.microsoft.com/office/drawing/2014/main" id="{9B30C762-5AF3-BC4F-BC9A-CE73E424D185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3906982" y="2189018"/>
            <a:ext cx="2210513" cy="1713208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743B6F2-26B4-2A48-8660-CA5D0A684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6" y="3357162"/>
            <a:ext cx="4324737" cy="1639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Template Swapcard 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F81"/>
      </a:accent1>
      <a:accent2>
        <a:srgbClr val="00CF81"/>
      </a:accent2>
      <a:accent3>
        <a:srgbClr val="E91E63"/>
      </a:accent3>
      <a:accent4>
        <a:srgbClr val="00CF81"/>
      </a:accent4>
      <a:accent5>
        <a:srgbClr val="123456"/>
      </a:accent5>
      <a:accent6>
        <a:srgbClr val="78909C"/>
      </a:accent6>
      <a:hlink>
        <a:srgbClr val="00CF81"/>
      </a:hlink>
      <a:folHlink>
        <a:srgbClr val="00CF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1214</Words>
  <Application>Microsoft Macintosh PowerPoint</Application>
  <PresentationFormat>Affichage à l'écran (16:9)</PresentationFormat>
  <Paragraphs>89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Comfortaa</vt:lpstr>
      <vt:lpstr>Arial</vt:lpstr>
      <vt:lpstr>Sofia Pro</vt:lpstr>
      <vt:lpstr>Sofia Pro Semi</vt:lpstr>
      <vt:lpstr>Simple Light</vt:lpstr>
      <vt:lpstr>Présentation PowerPoint</vt:lpstr>
      <vt:lpstr>ACCESS THE APP</vt:lpstr>
      <vt:lpstr>How to login for the first time?</vt:lpstr>
      <vt:lpstr>How to login when I already have an account ?</vt:lpstr>
      <vt:lpstr>AVAILABLE FEATURES</vt:lpstr>
      <vt:lpstr>How to edit my profile ? (1/2)</vt:lpstr>
      <vt:lpstr>How to edit my profile ? (2/2) </vt:lpstr>
      <vt:lpstr>How does the program work ?</vt:lpstr>
      <vt:lpstr>How to access a live streaming session ?</vt:lpstr>
      <vt:lpstr>How to follow a live streaming session ?</vt:lpstr>
      <vt:lpstr>How to interact during a live session?</vt:lpstr>
      <vt:lpstr>What’s the autoplay ?</vt:lpstr>
      <vt:lpstr>How to watch a replay session ?</vt:lpstr>
      <vt:lpstr>AVAILABLE FEATURES</vt:lpstr>
      <vt:lpstr>How to network ?</vt:lpstr>
      <vt:lpstr>How to make a connection request ?</vt:lpstr>
      <vt:lpstr>How to request a meeting ?</vt:lpstr>
      <vt:lpstr>How to do a virtual meeting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BOUVIER Julien</cp:lastModifiedBy>
  <cp:revision>36</cp:revision>
  <dcterms:modified xsi:type="dcterms:W3CDTF">2020-09-22T14:13:30Z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1136554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